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sldIdLst>
    <p:sldId id="256" r:id="rId2"/>
    <p:sldId id="262" r:id="rId3"/>
    <p:sldId id="257" r:id="rId4"/>
    <p:sldId id="263" r:id="rId5"/>
    <p:sldId id="261" r:id="rId6"/>
    <p:sldId id="258" r:id="rId7"/>
    <p:sldId id="259" r:id="rId8"/>
    <p:sldId id="260" r:id="rId9"/>
    <p:sldId id="264" r:id="rId10"/>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4666"/>
  </p:normalViewPr>
  <p:slideViewPr>
    <p:cSldViewPr snapToGrid="0" snapToObjects="1">
      <p:cViewPr varScale="1">
        <p:scale>
          <a:sx n="81" d="100"/>
          <a:sy n="81" d="100"/>
        </p:scale>
        <p:origin x="23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557765F1-D219-3C47-9879-A325200BE340}" type="datetimeFigureOut">
              <a:rPr lang="en-US" smtClean="0"/>
              <a:t>4/14/2019</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67A91D16-8D0D-4642-A12B-AD9633E3F24D}" type="slidenum">
              <a:rPr lang="en-US" smtClean="0"/>
              <a:t>‹#›</a:t>
            </a:fld>
            <a:endParaRPr lang="en-US"/>
          </a:p>
        </p:txBody>
      </p:sp>
    </p:spTree>
    <p:extLst>
      <p:ext uri="{BB962C8B-B14F-4D97-AF65-F5344CB8AC3E}">
        <p14:creationId xmlns:p14="http://schemas.microsoft.com/office/powerpoint/2010/main" val="163296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A91D16-8D0D-4642-A12B-AD9633E3F24D}" type="slidenum">
              <a:rPr lang="en-US" smtClean="0"/>
              <a:t>1</a:t>
            </a:fld>
            <a:endParaRPr lang="en-US"/>
          </a:p>
        </p:txBody>
      </p:sp>
    </p:spTree>
    <p:extLst>
      <p:ext uri="{BB962C8B-B14F-4D97-AF65-F5344CB8AC3E}">
        <p14:creationId xmlns:p14="http://schemas.microsoft.com/office/powerpoint/2010/main" val="352451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7D28F9-D2D5-DF40-BC1B-D1654F45D448}" type="datetime1">
              <a:rPr lang="en-US" smtClean="0"/>
              <a:t>4/14/2019</a:t>
            </a:fld>
            <a:endParaRPr lang="en-US"/>
          </a:p>
        </p:txBody>
      </p:sp>
      <p:sp>
        <p:nvSpPr>
          <p:cNvPr id="5" name="Footer Placeholder 4"/>
          <p:cNvSpPr>
            <a:spLocks noGrp="1"/>
          </p:cNvSpPr>
          <p:nvPr>
            <p:ph type="ftr" sz="quarter" idx="11"/>
          </p:nvPr>
        </p:nvSpPr>
        <p:spPr/>
        <p:txBody>
          <a:bodyPr/>
          <a:lstStyle/>
          <a:p>
            <a:r>
              <a:rPr lang="en-US" smtClean="0"/>
              <a:t>Board Meeting 6/20/17</a:t>
            </a:r>
            <a:endParaRPr lang="en-US"/>
          </a:p>
        </p:txBody>
      </p:sp>
      <p:sp>
        <p:nvSpPr>
          <p:cNvPr id="6" name="Slide Number Placeholder 5"/>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20765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EFBA2-F785-2445-85BC-78F071CD347E}" type="datetime1">
              <a:rPr lang="en-US" smtClean="0"/>
              <a:t>4/14/2019</a:t>
            </a:fld>
            <a:endParaRPr lang="en-US"/>
          </a:p>
        </p:txBody>
      </p:sp>
      <p:sp>
        <p:nvSpPr>
          <p:cNvPr id="5" name="Footer Placeholder 4"/>
          <p:cNvSpPr>
            <a:spLocks noGrp="1"/>
          </p:cNvSpPr>
          <p:nvPr>
            <p:ph type="ftr" sz="quarter" idx="11"/>
          </p:nvPr>
        </p:nvSpPr>
        <p:spPr/>
        <p:txBody>
          <a:bodyPr/>
          <a:lstStyle/>
          <a:p>
            <a:r>
              <a:rPr lang="en-US" smtClean="0"/>
              <a:t>Board Meeting 6/20/17</a:t>
            </a:r>
            <a:endParaRPr lang="en-US"/>
          </a:p>
        </p:txBody>
      </p:sp>
      <p:sp>
        <p:nvSpPr>
          <p:cNvPr id="6" name="Slide Number Placeholder 5"/>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88822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695DC-5B67-D046-B4A2-3B3A82377ECB}" type="datetime1">
              <a:rPr lang="en-US" smtClean="0"/>
              <a:t>4/14/2019</a:t>
            </a:fld>
            <a:endParaRPr lang="en-US"/>
          </a:p>
        </p:txBody>
      </p:sp>
      <p:sp>
        <p:nvSpPr>
          <p:cNvPr id="5" name="Footer Placeholder 4"/>
          <p:cNvSpPr>
            <a:spLocks noGrp="1"/>
          </p:cNvSpPr>
          <p:nvPr>
            <p:ph type="ftr" sz="quarter" idx="11"/>
          </p:nvPr>
        </p:nvSpPr>
        <p:spPr/>
        <p:txBody>
          <a:bodyPr/>
          <a:lstStyle/>
          <a:p>
            <a:r>
              <a:rPr lang="en-US" smtClean="0"/>
              <a:t>Board Meeting 6/20/17</a:t>
            </a:r>
            <a:endParaRPr lang="en-US"/>
          </a:p>
        </p:txBody>
      </p:sp>
      <p:sp>
        <p:nvSpPr>
          <p:cNvPr id="6" name="Slide Number Placeholder 5"/>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98316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2156F-34EE-E746-9531-029244DE8F28}" type="datetime1">
              <a:rPr lang="en-US" smtClean="0"/>
              <a:t>4/14/2019</a:t>
            </a:fld>
            <a:endParaRPr lang="en-US"/>
          </a:p>
        </p:txBody>
      </p:sp>
      <p:sp>
        <p:nvSpPr>
          <p:cNvPr id="5" name="Footer Placeholder 4"/>
          <p:cNvSpPr>
            <a:spLocks noGrp="1"/>
          </p:cNvSpPr>
          <p:nvPr>
            <p:ph type="ftr" sz="quarter" idx="11"/>
          </p:nvPr>
        </p:nvSpPr>
        <p:spPr/>
        <p:txBody>
          <a:bodyPr/>
          <a:lstStyle/>
          <a:p>
            <a:r>
              <a:rPr lang="en-US" smtClean="0"/>
              <a:t>Board Meeting 6/20/17</a:t>
            </a:r>
            <a:endParaRPr lang="en-US"/>
          </a:p>
        </p:txBody>
      </p:sp>
      <p:sp>
        <p:nvSpPr>
          <p:cNvPr id="6" name="Slide Number Placeholder 5"/>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38697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BD061-70AC-D744-BE7C-7203E0E7E99B}" type="datetime1">
              <a:rPr lang="en-US" smtClean="0"/>
              <a:t>4/14/2019</a:t>
            </a:fld>
            <a:endParaRPr lang="en-US"/>
          </a:p>
        </p:txBody>
      </p:sp>
      <p:sp>
        <p:nvSpPr>
          <p:cNvPr id="5" name="Footer Placeholder 4"/>
          <p:cNvSpPr>
            <a:spLocks noGrp="1"/>
          </p:cNvSpPr>
          <p:nvPr>
            <p:ph type="ftr" sz="quarter" idx="11"/>
          </p:nvPr>
        </p:nvSpPr>
        <p:spPr/>
        <p:txBody>
          <a:bodyPr/>
          <a:lstStyle/>
          <a:p>
            <a:r>
              <a:rPr lang="en-US" smtClean="0"/>
              <a:t>Board Meeting 6/20/17</a:t>
            </a:r>
            <a:endParaRPr lang="en-US"/>
          </a:p>
        </p:txBody>
      </p:sp>
      <p:sp>
        <p:nvSpPr>
          <p:cNvPr id="6" name="Slide Number Placeholder 5"/>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355283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08D47C-C8A0-1043-8262-A52BA6118B12}" type="datetime1">
              <a:rPr lang="en-US" smtClean="0"/>
              <a:t>4/14/2019</a:t>
            </a:fld>
            <a:endParaRPr lang="en-US"/>
          </a:p>
        </p:txBody>
      </p:sp>
      <p:sp>
        <p:nvSpPr>
          <p:cNvPr id="6" name="Footer Placeholder 5"/>
          <p:cNvSpPr>
            <a:spLocks noGrp="1"/>
          </p:cNvSpPr>
          <p:nvPr>
            <p:ph type="ftr" sz="quarter" idx="11"/>
          </p:nvPr>
        </p:nvSpPr>
        <p:spPr/>
        <p:txBody>
          <a:bodyPr/>
          <a:lstStyle/>
          <a:p>
            <a:r>
              <a:rPr lang="en-US" smtClean="0"/>
              <a:t>Board Meeting 6/20/17</a:t>
            </a:r>
            <a:endParaRPr lang="en-US"/>
          </a:p>
        </p:txBody>
      </p:sp>
      <p:sp>
        <p:nvSpPr>
          <p:cNvPr id="7" name="Slide Number Placeholder 6"/>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204385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142F7-8E03-1946-A2FB-CCC6CCE6F028}" type="datetime1">
              <a:rPr lang="en-US" smtClean="0"/>
              <a:t>4/14/2019</a:t>
            </a:fld>
            <a:endParaRPr lang="en-US"/>
          </a:p>
        </p:txBody>
      </p:sp>
      <p:sp>
        <p:nvSpPr>
          <p:cNvPr id="8" name="Footer Placeholder 7"/>
          <p:cNvSpPr>
            <a:spLocks noGrp="1"/>
          </p:cNvSpPr>
          <p:nvPr>
            <p:ph type="ftr" sz="quarter" idx="11"/>
          </p:nvPr>
        </p:nvSpPr>
        <p:spPr/>
        <p:txBody>
          <a:bodyPr/>
          <a:lstStyle/>
          <a:p>
            <a:r>
              <a:rPr lang="en-US" smtClean="0"/>
              <a:t>Board Meeting 6/20/17</a:t>
            </a:r>
            <a:endParaRPr lang="en-US"/>
          </a:p>
        </p:txBody>
      </p:sp>
      <p:sp>
        <p:nvSpPr>
          <p:cNvPr id="9" name="Slide Number Placeholder 8"/>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2066067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B7D9B-AFF0-BE49-99AF-70D286EB46F2}" type="datetime1">
              <a:rPr lang="en-US" smtClean="0"/>
              <a:t>4/14/2019</a:t>
            </a:fld>
            <a:endParaRPr lang="en-US"/>
          </a:p>
        </p:txBody>
      </p:sp>
      <p:sp>
        <p:nvSpPr>
          <p:cNvPr id="4" name="Footer Placeholder 3"/>
          <p:cNvSpPr>
            <a:spLocks noGrp="1"/>
          </p:cNvSpPr>
          <p:nvPr>
            <p:ph type="ftr" sz="quarter" idx="11"/>
          </p:nvPr>
        </p:nvSpPr>
        <p:spPr/>
        <p:txBody>
          <a:bodyPr/>
          <a:lstStyle/>
          <a:p>
            <a:r>
              <a:rPr lang="en-US" smtClean="0"/>
              <a:t>Board Meeting 6/20/17</a:t>
            </a:r>
            <a:endParaRPr lang="en-US"/>
          </a:p>
        </p:txBody>
      </p:sp>
      <p:sp>
        <p:nvSpPr>
          <p:cNvPr id="5" name="Slide Number Placeholder 4"/>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74138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E9B20-7D20-DD44-8530-79A7B29AA1D1}" type="datetime1">
              <a:rPr lang="en-US" smtClean="0"/>
              <a:t>4/14/2019</a:t>
            </a:fld>
            <a:endParaRPr lang="en-US"/>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538603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63C9B-7987-B546-A883-59A6E3876F02}" type="datetime1">
              <a:rPr lang="en-US" smtClean="0"/>
              <a:t>4/14/2019</a:t>
            </a:fld>
            <a:endParaRPr lang="en-US"/>
          </a:p>
        </p:txBody>
      </p:sp>
      <p:sp>
        <p:nvSpPr>
          <p:cNvPr id="6" name="Footer Placeholder 5"/>
          <p:cNvSpPr>
            <a:spLocks noGrp="1"/>
          </p:cNvSpPr>
          <p:nvPr>
            <p:ph type="ftr" sz="quarter" idx="11"/>
          </p:nvPr>
        </p:nvSpPr>
        <p:spPr/>
        <p:txBody>
          <a:bodyPr/>
          <a:lstStyle/>
          <a:p>
            <a:r>
              <a:rPr lang="en-US" smtClean="0"/>
              <a:t>Board Meeting 6/20/17</a:t>
            </a:r>
            <a:endParaRPr lang="en-US"/>
          </a:p>
        </p:txBody>
      </p:sp>
      <p:sp>
        <p:nvSpPr>
          <p:cNvPr id="7" name="Slide Number Placeholder 6"/>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46527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F8568-4149-5449-8261-96A050C310C6}" type="datetime1">
              <a:rPr lang="en-US" smtClean="0"/>
              <a:t>4/14/2019</a:t>
            </a:fld>
            <a:endParaRPr lang="en-US"/>
          </a:p>
        </p:txBody>
      </p:sp>
      <p:sp>
        <p:nvSpPr>
          <p:cNvPr id="6" name="Footer Placeholder 5"/>
          <p:cNvSpPr>
            <a:spLocks noGrp="1"/>
          </p:cNvSpPr>
          <p:nvPr>
            <p:ph type="ftr" sz="quarter" idx="11"/>
          </p:nvPr>
        </p:nvSpPr>
        <p:spPr/>
        <p:txBody>
          <a:bodyPr/>
          <a:lstStyle/>
          <a:p>
            <a:r>
              <a:rPr lang="en-US" smtClean="0"/>
              <a:t>Board Meeting 6/20/17</a:t>
            </a:r>
            <a:endParaRPr lang="en-US"/>
          </a:p>
        </p:txBody>
      </p:sp>
      <p:sp>
        <p:nvSpPr>
          <p:cNvPr id="7" name="Slide Number Placeholder 6"/>
          <p:cNvSpPr>
            <a:spLocks noGrp="1"/>
          </p:cNvSpPr>
          <p:nvPr>
            <p:ph type="sldNum" sz="quarter" idx="12"/>
          </p:nvPr>
        </p:nvSpPr>
        <p:spPr/>
        <p:txBody>
          <a:bodyPr/>
          <a:lstStyle/>
          <a:p>
            <a:fld id="{07CD1FA8-CE79-1D42-A984-3FEE52EB38F0}" type="slidenum">
              <a:rPr lang="en-US" smtClean="0"/>
              <a:t>‹#›</a:t>
            </a:fld>
            <a:endParaRPr lang="en-US"/>
          </a:p>
        </p:txBody>
      </p:sp>
    </p:spTree>
    <p:extLst>
      <p:ext uri="{BB962C8B-B14F-4D97-AF65-F5344CB8AC3E}">
        <p14:creationId xmlns:p14="http://schemas.microsoft.com/office/powerpoint/2010/main" val="162180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C17DA-3C5D-9C43-AC7D-9A6D1F5F42CC}" type="datetime1">
              <a:rPr lang="en-US" smtClean="0"/>
              <a:t>4/14/2019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Board Meeting 6/20/17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D1FA8-CE79-1D42-A984-3FEE52EB38F0}" type="slidenum">
              <a:rPr lang="en-US" smtClean="0"/>
              <a:t>‹#›</a:t>
            </a:fld>
            <a:endParaRPr lang="en-US"/>
          </a:p>
        </p:txBody>
      </p:sp>
    </p:spTree>
    <p:extLst>
      <p:ext uri="{BB962C8B-B14F-4D97-AF65-F5344CB8AC3E}">
        <p14:creationId xmlns:p14="http://schemas.microsoft.com/office/powerpoint/2010/main" val="36938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78070"/>
            <a:ext cx="9144000" cy="1518325"/>
          </a:xfrm>
        </p:spPr>
        <p:txBody>
          <a:bodyPr/>
          <a:lstStyle/>
          <a:p>
            <a:r>
              <a:rPr lang="en-US" dirty="0" smtClean="0"/>
              <a:t>Mooring Rights &amp; Rules</a:t>
            </a:r>
            <a:endParaRPr lang="en-US" dirty="0"/>
          </a:p>
        </p:txBody>
      </p:sp>
      <p:sp>
        <p:nvSpPr>
          <p:cNvPr id="3" name="Subtitle 2"/>
          <p:cNvSpPr>
            <a:spLocks noGrp="1"/>
          </p:cNvSpPr>
          <p:nvPr>
            <p:ph type="subTitle" idx="1"/>
          </p:nvPr>
        </p:nvSpPr>
        <p:spPr/>
        <p:txBody>
          <a:bodyPr/>
          <a:lstStyle/>
          <a:p>
            <a:endParaRPr lang="en-US" dirty="0" smtClean="0"/>
          </a:p>
          <a:p>
            <a:r>
              <a:rPr lang="en-US" dirty="0" smtClean="0"/>
              <a:t>JBMI Board Meeting 6/20/17</a:t>
            </a:r>
            <a:endParaRPr lang="en-US" dirty="0"/>
          </a:p>
        </p:txBody>
      </p:sp>
    </p:spTree>
    <p:extLst>
      <p:ext uri="{BB962C8B-B14F-4D97-AF65-F5344CB8AC3E}">
        <p14:creationId xmlns:p14="http://schemas.microsoft.com/office/powerpoint/2010/main" val="8504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2</a:t>
            </a:fld>
            <a:endParaRPr lang="en-US"/>
          </a:p>
        </p:txBody>
      </p:sp>
      <p:sp>
        <p:nvSpPr>
          <p:cNvPr id="5" name="TextBox 4"/>
          <p:cNvSpPr txBox="1"/>
          <p:nvPr/>
        </p:nvSpPr>
        <p:spPr>
          <a:xfrm>
            <a:off x="2392471" y="1778696"/>
            <a:ext cx="6764055" cy="3416320"/>
          </a:xfrm>
          <a:prstGeom prst="rect">
            <a:avLst/>
          </a:prstGeom>
          <a:noFill/>
        </p:spPr>
        <p:txBody>
          <a:bodyPr wrap="square" rtlCol="0">
            <a:spAutoFit/>
          </a:bodyPr>
          <a:lstStyle/>
          <a:p>
            <a:pPr marL="285750" indent="-285750">
              <a:buFont typeface="Arial" charset="0"/>
              <a:buChar char="•"/>
            </a:pPr>
            <a:r>
              <a:rPr lang="en-US" sz="2400" dirty="0" smtClean="0"/>
              <a:t>Comments from members during review period</a:t>
            </a:r>
          </a:p>
          <a:p>
            <a:pPr marL="285750" indent="-285750">
              <a:buFont typeface="Arial" charset="0"/>
              <a:buChar char="•"/>
            </a:pPr>
            <a:endParaRPr lang="en-US" sz="2400" dirty="0" smtClean="0"/>
          </a:p>
          <a:p>
            <a:pPr marL="285750" indent="-285750">
              <a:buFont typeface="Arial" charset="0"/>
              <a:buChar char="•"/>
            </a:pPr>
            <a:r>
              <a:rPr lang="en-US" sz="2400" dirty="0" smtClean="0"/>
              <a:t>Implementation plan</a:t>
            </a:r>
          </a:p>
          <a:p>
            <a:pPr marL="285750" indent="-285750">
              <a:buFont typeface="Arial" charset="0"/>
              <a:buChar char="•"/>
            </a:pPr>
            <a:endParaRPr lang="en-US" sz="2400" dirty="0" smtClean="0"/>
          </a:p>
          <a:p>
            <a:pPr marL="285750" indent="-285750">
              <a:buFont typeface="Arial" charset="0"/>
              <a:buChar char="•"/>
            </a:pPr>
            <a:r>
              <a:rPr lang="en-US" sz="2400" dirty="0" smtClean="0"/>
              <a:t>Harbor Master Committee</a:t>
            </a:r>
          </a:p>
          <a:p>
            <a:pPr marL="285750" indent="-285750">
              <a:buFont typeface="Arial" charset="0"/>
              <a:buChar char="•"/>
            </a:pPr>
            <a:endParaRPr lang="en-US" sz="2400" dirty="0" smtClean="0"/>
          </a:p>
          <a:p>
            <a:pPr marL="285750" indent="-285750">
              <a:buFont typeface="Arial" charset="0"/>
              <a:buChar char="•"/>
            </a:pPr>
            <a:r>
              <a:rPr lang="en-US" sz="2400" dirty="0" smtClean="0"/>
              <a:t>Enforcement</a:t>
            </a:r>
          </a:p>
          <a:p>
            <a:pPr marL="285750" indent="-285750">
              <a:buFont typeface="Arial" charset="0"/>
              <a:buChar char="•"/>
            </a:pPr>
            <a:endParaRPr lang="en-US" sz="2400" dirty="0"/>
          </a:p>
          <a:p>
            <a:pPr marL="285750" indent="-285750">
              <a:buFont typeface="Arial" charset="0"/>
              <a:buChar char="•"/>
            </a:pPr>
            <a:r>
              <a:rPr lang="en-US" sz="2400" dirty="0" smtClean="0"/>
              <a:t>Next steps &amp; resolution</a:t>
            </a:r>
            <a:endParaRPr lang="en-US" sz="2400" dirty="0"/>
          </a:p>
        </p:txBody>
      </p:sp>
    </p:spTree>
    <p:extLst>
      <p:ext uri="{BB962C8B-B14F-4D97-AF65-F5344CB8AC3E}">
        <p14:creationId xmlns:p14="http://schemas.microsoft.com/office/powerpoint/2010/main" val="152151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258" y="0"/>
            <a:ext cx="10515600" cy="1325563"/>
          </a:xfrm>
        </p:spPr>
        <p:txBody>
          <a:bodyPr/>
          <a:lstStyle/>
          <a:p>
            <a:r>
              <a:rPr lang="en-US" dirty="0" smtClean="0"/>
              <a:t>Members’ comments to rules</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37743512"/>
              </p:ext>
            </p:extLst>
          </p:nvPr>
        </p:nvGraphicFramePr>
        <p:xfrm>
          <a:off x="1631165" y="1208177"/>
          <a:ext cx="9509692" cy="4127938"/>
        </p:xfrm>
        <a:graphic>
          <a:graphicData uri="http://schemas.openxmlformats.org/drawingml/2006/table">
            <a:tbl>
              <a:tblPr firstRow="1" bandRow="1">
                <a:tableStyleId>{5C22544A-7EE6-4342-B048-85BDC9FD1C3A}</a:tableStyleId>
              </a:tblPr>
              <a:tblGrid>
                <a:gridCol w="4754846"/>
                <a:gridCol w="4754846"/>
              </a:tblGrid>
              <a:tr h="738089">
                <a:tc>
                  <a:txBody>
                    <a:bodyPr/>
                    <a:lstStyle/>
                    <a:p>
                      <a:r>
                        <a:rPr lang="en-US" dirty="0" smtClean="0"/>
                        <a:t>Comment</a:t>
                      </a:r>
                      <a:endParaRPr lang="en-US" dirty="0"/>
                    </a:p>
                  </a:txBody>
                  <a:tcPr/>
                </a:tc>
                <a:tc>
                  <a:txBody>
                    <a:bodyPr/>
                    <a:lstStyle/>
                    <a:p>
                      <a:r>
                        <a:rPr lang="en-US" dirty="0" smtClean="0"/>
                        <a:t>Response</a:t>
                      </a:r>
                      <a:endParaRPr lang="en-US" dirty="0"/>
                    </a:p>
                  </a:txBody>
                  <a:tcPr/>
                </a:tc>
              </a:tr>
              <a:tr h="738089">
                <a:tc>
                  <a:txBody>
                    <a:bodyPr/>
                    <a:lstStyle/>
                    <a:p>
                      <a:r>
                        <a:rPr lang="en-US" dirty="0" smtClean="0"/>
                        <a:t>Length</a:t>
                      </a:r>
                      <a:r>
                        <a:rPr lang="en-US" baseline="0" dirty="0" smtClean="0"/>
                        <a:t> of boats in the moorage should be limited</a:t>
                      </a:r>
                      <a:endParaRPr lang="en-US" dirty="0"/>
                    </a:p>
                  </a:txBody>
                  <a:tcPr/>
                </a:tc>
                <a:tc>
                  <a:txBody>
                    <a:bodyPr/>
                    <a:lstStyle/>
                    <a:p>
                      <a:r>
                        <a:rPr lang="en-US" baseline="0" dirty="0" smtClean="0"/>
                        <a:t>76% of the sample of members surveyed in November do not support the existing limit on boat lengths. Amendment proposed for “larger boats”.</a:t>
                      </a:r>
                      <a:endParaRPr lang="en-US" dirty="0"/>
                    </a:p>
                  </a:txBody>
                  <a:tcPr/>
                </a:tc>
              </a:tr>
              <a:tr h="738089">
                <a:tc>
                  <a:txBody>
                    <a:bodyPr/>
                    <a:lstStyle/>
                    <a:p>
                      <a:r>
                        <a:rPr lang="en-US" dirty="0" smtClean="0"/>
                        <a:t>Buffer zones</a:t>
                      </a:r>
                      <a:endParaRPr lang="en-US" dirty="0"/>
                    </a:p>
                  </a:txBody>
                  <a:tcPr/>
                </a:tc>
                <a:tc>
                  <a:txBody>
                    <a:bodyPr/>
                    <a:lstStyle/>
                    <a:p>
                      <a:r>
                        <a:rPr lang="en-US" dirty="0" smtClean="0"/>
                        <a:t>Amendment proposed to allow for buffer</a:t>
                      </a:r>
                      <a:r>
                        <a:rPr lang="en-US" baseline="0" dirty="0" smtClean="0"/>
                        <a:t> of 2 feet – can be increased or decreased by HMC</a:t>
                      </a:r>
                      <a:endParaRPr lang="en-US" dirty="0"/>
                    </a:p>
                  </a:txBody>
                  <a:tcPr/>
                </a:tc>
              </a:tr>
              <a:tr h="738089">
                <a:tc>
                  <a:txBody>
                    <a:bodyPr/>
                    <a:lstStyle/>
                    <a:p>
                      <a:r>
                        <a:rPr lang="en-US" dirty="0" smtClean="0"/>
                        <a:t>Safety issues - fuel</a:t>
                      </a:r>
                      <a:endParaRPr lang="en-US" dirty="0"/>
                    </a:p>
                  </a:txBody>
                  <a:tcPr/>
                </a:tc>
                <a:tc>
                  <a:txBody>
                    <a:bodyPr/>
                    <a:lstStyle/>
                    <a:p>
                      <a:r>
                        <a:rPr lang="en-US" dirty="0" smtClean="0"/>
                        <a:t>MC concluded that there was more risk associated with the transport and refilling of small plastic 5 gallon fuel tanks found in many small boats than with</a:t>
                      </a:r>
                      <a:r>
                        <a:rPr lang="en-US" baseline="0" dirty="0" smtClean="0"/>
                        <a:t> the purpose designed on board tanks found in larger vessels.</a:t>
                      </a:r>
                      <a:endParaRPr lang="en-US" dirty="0"/>
                    </a:p>
                  </a:txBody>
                  <a:tcPr/>
                </a:tc>
              </a:tr>
            </a:tbl>
          </a:graphicData>
        </a:graphic>
      </p:graphicFrame>
    </p:spTree>
    <p:extLst>
      <p:ext uri="{BB962C8B-B14F-4D97-AF65-F5344CB8AC3E}">
        <p14:creationId xmlns:p14="http://schemas.microsoft.com/office/powerpoint/2010/main" val="1185071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258" y="0"/>
            <a:ext cx="10515600" cy="1325563"/>
          </a:xfrm>
        </p:spPr>
        <p:txBody>
          <a:bodyPr/>
          <a:lstStyle/>
          <a:p>
            <a:r>
              <a:rPr lang="en-US" dirty="0" smtClean="0"/>
              <a:t>Members’ comments to rules</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12371551"/>
              </p:ext>
            </p:extLst>
          </p:nvPr>
        </p:nvGraphicFramePr>
        <p:xfrm>
          <a:off x="1631165" y="1208177"/>
          <a:ext cx="9509692" cy="4578569"/>
        </p:xfrm>
        <a:graphic>
          <a:graphicData uri="http://schemas.openxmlformats.org/drawingml/2006/table">
            <a:tbl>
              <a:tblPr firstRow="1" bandRow="1">
                <a:tableStyleId>{5C22544A-7EE6-4342-B048-85BDC9FD1C3A}</a:tableStyleId>
              </a:tblPr>
              <a:tblGrid>
                <a:gridCol w="4754846"/>
                <a:gridCol w="4754846"/>
              </a:tblGrid>
              <a:tr h="738089">
                <a:tc>
                  <a:txBody>
                    <a:bodyPr/>
                    <a:lstStyle/>
                    <a:p>
                      <a:r>
                        <a:rPr lang="en-US" dirty="0" smtClean="0"/>
                        <a:t>Comment</a:t>
                      </a:r>
                      <a:endParaRPr lang="en-US" dirty="0"/>
                    </a:p>
                  </a:txBody>
                  <a:tcPr/>
                </a:tc>
                <a:tc>
                  <a:txBody>
                    <a:bodyPr/>
                    <a:lstStyle/>
                    <a:p>
                      <a:r>
                        <a:rPr lang="en-US" dirty="0" smtClean="0"/>
                        <a:t>Response</a:t>
                      </a:r>
                      <a:endParaRPr lang="en-US" dirty="0"/>
                    </a:p>
                  </a:txBody>
                  <a:tcPr/>
                </a:tc>
              </a:tr>
              <a:tr h="738089">
                <a:tc>
                  <a:txBody>
                    <a:bodyPr/>
                    <a:lstStyle/>
                    <a:p>
                      <a:r>
                        <a:rPr lang="en-US" dirty="0" smtClean="0"/>
                        <a:t>Boat definition – exemption</a:t>
                      </a:r>
                      <a:r>
                        <a:rPr lang="en-US" baseline="0" dirty="0" smtClean="0"/>
                        <a:t> for small boats</a:t>
                      </a:r>
                      <a:endParaRPr lang="en-US" dirty="0"/>
                    </a:p>
                  </a:txBody>
                  <a:tcPr/>
                </a:tc>
                <a:tc>
                  <a:txBody>
                    <a:bodyPr/>
                    <a:lstStyle/>
                    <a:p>
                      <a:r>
                        <a:rPr lang="en-US" dirty="0" smtClean="0"/>
                        <a:t>State</a:t>
                      </a:r>
                      <a:r>
                        <a:rPr lang="en-US" baseline="0" dirty="0" smtClean="0"/>
                        <a:t> requires registration of sailboats of 12ft or more and </a:t>
                      </a:r>
                      <a:r>
                        <a:rPr lang="en-US" u="sng" baseline="0" dirty="0" smtClean="0"/>
                        <a:t>every</a:t>
                      </a:r>
                      <a:r>
                        <a:rPr lang="en-US" baseline="0" dirty="0" smtClean="0"/>
                        <a:t> motor boat – we are requiring the same</a:t>
                      </a:r>
                      <a:endParaRPr lang="en-US" dirty="0"/>
                    </a:p>
                  </a:txBody>
                  <a:tcPr/>
                </a:tc>
              </a:tr>
              <a:tr h="738089">
                <a:tc>
                  <a:txBody>
                    <a:bodyPr/>
                    <a:lstStyle/>
                    <a:p>
                      <a:r>
                        <a:rPr lang="en-US" dirty="0" smtClean="0"/>
                        <a:t>Overkill – too much bureaucrac</a:t>
                      </a:r>
                      <a:r>
                        <a:rPr lang="en-US" baseline="0" dirty="0" smtClean="0"/>
                        <a:t>y, too much authority &amp; expense</a:t>
                      </a:r>
                      <a:endParaRPr lang="en-US" dirty="0"/>
                    </a:p>
                  </a:txBody>
                  <a:tcPr/>
                </a:tc>
                <a:tc>
                  <a:txBody>
                    <a:bodyPr/>
                    <a:lstStyle/>
                    <a:p>
                      <a:r>
                        <a:rPr lang="en-US" dirty="0" smtClean="0"/>
                        <a:t>The HMC is a direct parallel to the Architectural Review Committee, allowing </a:t>
                      </a:r>
                      <a:r>
                        <a:rPr lang="en-US" baseline="0" dirty="0" smtClean="0"/>
                        <a:t>the Board to carry out its responsibility of managing the common water in the moorage.  The use of permits and stickers is consistent with the policy for parking and supports enforcement.</a:t>
                      </a:r>
                      <a:endParaRPr lang="en-US" dirty="0"/>
                    </a:p>
                  </a:txBody>
                  <a:tcPr/>
                </a:tc>
              </a:tr>
              <a:tr h="738089">
                <a:tc>
                  <a:txBody>
                    <a:bodyPr/>
                    <a:lstStyle/>
                    <a:p>
                      <a:r>
                        <a:rPr lang="en-US" dirty="0" smtClean="0"/>
                        <a:t>Rules are just for the benefit of a chosen few</a:t>
                      </a:r>
                      <a:endParaRPr lang="en-US" dirty="0"/>
                    </a:p>
                  </a:txBody>
                  <a:tcPr/>
                </a:tc>
                <a:tc>
                  <a:txBody>
                    <a:bodyPr/>
                    <a:lstStyle/>
                    <a:p>
                      <a:r>
                        <a:rPr lang="en-US" dirty="0" smtClean="0"/>
                        <a:t>There are at</a:t>
                      </a:r>
                      <a:r>
                        <a:rPr lang="en-US" baseline="0" dirty="0" smtClean="0"/>
                        <a:t> least 120 boats in the moorage;  all of the members have rights to the common water around them and the appendix clarifies that for existing and new members.</a:t>
                      </a:r>
                      <a:endParaRPr lang="en-US" dirty="0"/>
                    </a:p>
                  </a:txBody>
                  <a:tcPr/>
                </a:tc>
              </a:tr>
            </a:tbl>
          </a:graphicData>
        </a:graphic>
      </p:graphicFrame>
    </p:spTree>
    <p:extLst>
      <p:ext uri="{BB962C8B-B14F-4D97-AF65-F5344CB8AC3E}">
        <p14:creationId xmlns:p14="http://schemas.microsoft.com/office/powerpoint/2010/main" val="1891950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258" y="0"/>
            <a:ext cx="10515600" cy="1325563"/>
          </a:xfrm>
        </p:spPr>
        <p:txBody>
          <a:bodyPr/>
          <a:lstStyle/>
          <a:p>
            <a:r>
              <a:rPr lang="en-US" dirty="0" smtClean="0"/>
              <a:t>Members’ comments - continued</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73769651"/>
              </p:ext>
            </p:extLst>
          </p:nvPr>
        </p:nvGraphicFramePr>
        <p:xfrm>
          <a:off x="1631165" y="1208177"/>
          <a:ext cx="9509692" cy="3579298"/>
        </p:xfrm>
        <a:graphic>
          <a:graphicData uri="http://schemas.openxmlformats.org/drawingml/2006/table">
            <a:tbl>
              <a:tblPr firstRow="1" bandRow="1">
                <a:tableStyleId>{5C22544A-7EE6-4342-B048-85BDC9FD1C3A}</a:tableStyleId>
              </a:tblPr>
              <a:tblGrid>
                <a:gridCol w="4754846"/>
                <a:gridCol w="4754846"/>
              </a:tblGrid>
              <a:tr h="738089">
                <a:tc>
                  <a:txBody>
                    <a:bodyPr/>
                    <a:lstStyle/>
                    <a:p>
                      <a:r>
                        <a:rPr lang="en-US" dirty="0" smtClean="0"/>
                        <a:t>Comment</a:t>
                      </a:r>
                      <a:endParaRPr lang="en-US" dirty="0"/>
                    </a:p>
                  </a:txBody>
                  <a:tcPr/>
                </a:tc>
                <a:tc>
                  <a:txBody>
                    <a:bodyPr/>
                    <a:lstStyle/>
                    <a:p>
                      <a:r>
                        <a:rPr lang="en-US" dirty="0" smtClean="0"/>
                        <a:t>Response</a:t>
                      </a:r>
                      <a:endParaRPr lang="en-US" dirty="0"/>
                    </a:p>
                  </a:txBody>
                  <a:tcPr/>
                </a:tc>
              </a:tr>
              <a:tr h="738089">
                <a:tc>
                  <a:txBody>
                    <a:bodyPr/>
                    <a:lstStyle/>
                    <a:p>
                      <a:r>
                        <a:rPr lang="en-US" dirty="0" smtClean="0"/>
                        <a:t>Enforcement will be a problem</a:t>
                      </a:r>
                      <a:endParaRPr lang="en-US" dirty="0"/>
                    </a:p>
                  </a:txBody>
                  <a:tcPr/>
                </a:tc>
                <a:tc>
                  <a:txBody>
                    <a:bodyPr/>
                    <a:lstStyle/>
                    <a:p>
                      <a:r>
                        <a:rPr lang="en-US" dirty="0" smtClean="0"/>
                        <a:t>It is no different that enforcing</a:t>
                      </a:r>
                      <a:r>
                        <a:rPr lang="en-US" baseline="0" dirty="0" smtClean="0"/>
                        <a:t> any of our rules;  a transition period will be established to enable members to obtain permits and make alternative mooring arrangements if necessary.</a:t>
                      </a:r>
                      <a:endParaRPr lang="en-US" dirty="0"/>
                    </a:p>
                  </a:txBody>
                  <a:tcPr/>
                </a:tc>
              </a:tr>
              <a:tr h="738089">
                <a:tc>
                  <a:txBody>
                    <a:bodyPr/>
                    <a:lstStyle/>
                    <a:p>
                      <a:r>
                        <a:rPr lang="en-US" dirty="0" smtClean="0"/>
                        <a:t>Pits</a:t>
                      </a:r>
                      <a:r>
                        <a:rPr lang="en-US" baseline="0" dirty="0" smtClean="0"/>
                        <a:t> neighbor against neighbor</a:t>
                      </a:r>
                      <a:endParaRPr lang="en-US" dirty="0"/>
                    </a:p>
                  </a:txBody>
                  <a:tcPr/>
                </a:tc>
                <a:tc>
                  <a:txBody>
                    <a:bodyPr/>
                    <a:lstStyle/>
                    <a:p>
                      <a:r>
                        <a:rPr lang="en-US" dirty="0" smtClean="0"/>
                        <a:t>The rules encourage</a:t>
                      </a:r>
                      <a:r>
                        <a:rPr lang="en-US" baseline="0" dirty="0" smtClean="0"/>
                        <a:t> neighbors to work with neighbors;  disagreements will be resolved by a committee of members. </a:t>
                      </a:r>
                      <a:endParaRPr lang="en-US" dirty="0"/>
                    </a:p>
                  </a:txBody>
                  <a:tcPr/>
                </a:tc>
              </a:tr>
              <a:tr h="738089">
                <a:tc>
                  <a:txBody>
                    <a:bodyPr/>
                    <a:lstStyle/>
                    <a:p>
                      <a:r>
                        <a:rPr lang="en-US" dirty="0" smtClean="0"/>
                        <a:t>Listing JBMI</a:t>
                      </a:r>
                      <a:r>
                        <a:rPr lang="en-US" baseline="0" dirty="0" smtClean="0"/>
                        <a:t> as additional insured not necessary</a:t>
                      </a:r>
                      <a:endParaRPr lang="en-US" dirty="0"/>
                    </a:p>
                  </a:txBody>
                  <a:tcPr/>
                </a:tc>
                <a:tc>
                  <a:txBody>
                    <a:bodyPr/>
                    <a:lstStyle/>
                    <a:p>
                      <a:r>
                        <a:rPr lang="en-US" dirty="0" smtClean="0"/>
                        <a:t>It ensures that the Association is</a:t>
                      </a:r>
                      <a:r>
                        <a:rPr lang="en-US" baseline="0" dirty="0" smtClean="0"/>
                        <a:t> informed if a policy is canceled.</a:t>
                      </a:r>
                      <a:endParaRPr lang="en-US" dirty="0"/>
                    </a:p>
                  </a:txBody>
                  <a:tcPr/>
                </a:tc>
              </a:tr>
            </a:tbl>
          </a:graphicData>
        </a:graphic>
      </p:graphicFrame>
    </p:spTree>
    <p:extLst>
      <p:ext uri="{BB962C8B-B14F-4D97-AF65-F5344CB8AC3E}">
        <p14:creationId xmlns:p14="http://schemas.microsoft.com/office/powerpoint/2010/main" val="46913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205" y="1"/>
            <a:ext cx="10515600" cy="1089164"/>
          </a:xfrm>
        </p:spPr>
        <p:txBody>
          <a:bodyPr/>
          <a:lstStyle/>
          <a:p>
            <a:r>
              <a:rPr lang="en-US" dirty="0" smtClean="0"/>
              <a:t>Implementation plan</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6</a:t>
            </a:fld>
            <a:endParaRPr lang="en-US"/>
          </a:p>
        </p:txBody>
      </p:sp>
      <p:sp>
        <p:nvSpPr>
          <p:cNvPr id="5" name="TextBox 4"/>
          <p:cNvSpPr txBox="1"/>
          <p:nvPr/>
        </p:nvSpPr>
        <p:spPr>
          <a:xfrm>
            <a:off x="1636734" y="906602"/>
            <a:ext cx="9717066" cy="5262979"/>
          </a:xfrm>
          <a:prstGeom prst="rect">
            <a:avLst/>
          </a:prstGeom>
          <a:noFill/>
        </p:spPr>
        <p:txBody>
          <a:bodyPr wrap="square" rtlCol="0">
            <a:spAutoFit/>
          </a:bodyPr>
          <a:lstStyle/>
          <a:p>
            <a:pPr marL="342900" indent="-342900">
              <a:buFont typeface="Arial" charset="0"/>
              <a:buChar char="•"/>
            </a:pPr>
            <a:r>
              <a:rPr lang="en-US" sz="2400" dirty="0" smtClean="0"/>
              <a:t>Appoint HMC</a:t>
            </a:r>
          </a:p>
          <a:p>
            <a:pPr marL="342900" indent="-342900">
              <a:buFont typeface="Arial" charset="0"/>
              <a:buChar char="•"/>
            </a:pPr>
            <a:endParaRPr lang="en-US" sz="2400" dirty="0"/>
          </a:p>
          <a:p>
            <a:pPr marL="342900" indent="-342900">
              <a:buFont typeface="Arial" charset="0"/>
              <a:buChar char="•"/>
            </a:pPr>
            <a:r>
              <a:rPr lang="en-US" sz="2400" dirty="0" smtClean="0"/>
              <a:t>Acquire inventory of stickers – agree design and place order</a:t>
            </a:r>
          </a:p>
          <a:p>
            <a:pPr marL="342900" indent="-342900">
              <a:buFont typeface="Arial" charset="0"/>
              <a:buChar char="•"/>
            </a:pPr>
            <a:endParaRPr lang="en-US" sz="2400" dirty="0"/>
          </a:p>
          <a:p>
            <a:pPr marL="342900" indent="-342900">
              <a:buFont typeface="Arial" charset="0"/>
              <a:buChar char="•"/>
            </a:pPr>
            <a:r>
              <a:rPr lang="en-US" sz="2400" dirty="0" smtClean="0"/>
              <a:t>Publish Mooring Rights &amp; Rules with time table for implementation</a:t>
            </a:r>
          </a:p>
          <a:p>
            <a:pPr marL="342900" indent="-342900">
              <a:buFont typeface="Arial" charset="0"/>
              <a:buChar char="•"/>
            </a:pPr>
            <a:endParaRPr lang="en-US" sz="2400" dirty="0"/>
          </a:p>
          <a:p>
            <a:pPr marL="342900" indent="-342900">
              <a:buFont typeface="Arial" charset="0"/>
              <a:buChar char="•"/>
            </a:pPr>
            <a:r>
              <a:rPr lang="en-US" sz="2400" dirty="0" smtClean="0"/>
              <a:t>Time table</a:t>
            </a:r>
          </a:p>
          <a:p>
            <a:pPr marL="800100" lvl="1" indent="-342900">
              <a:buFont typeface="Arial" charset="0"/>
              <a:buChar char="•"/>
            </a:pPr>
            <a:r>
              <a:rPr lang="en-US" sz="2400" dirty="0" smtClean="0"/>
              <a:t>Transition period of 3 months </a:t>
            </a:r>
            <a:r>
              <a:rPr lang="mr-IN" sz="2400" dirty="0" smtClean="0"/>
              <a:t>–</a:t>
            </a:r>
            <a:r>
              <a:rPr lang="en-US" sz="2400" dirty="0" smtClean="0"/>
              <a:t> July, August &amp; September</a:t>
            </a:r>
          </a:p>
          <a:p>
            <a:pPr marL="800100" lvl="1" indent="-342900">
              <a:buFont typeface="Arial" charset="0"/>
              <a:buChar char="•"/>
            </a:pPr>
            <a:r>
              <a:rPr lang="en-US" sz="2400" dirty="0" smtClean="0"/>
              <a:t>Enforce rules from 10/1/17</a:t>
            </a:r>
          </a:p>
          <a:p>
            <a:pPr marL="342900" indent="-342900">
              <a:buFont typeface="Arial" charset="0"/>
              <a:buChar char="•"/>
            </a:pPr>
            <a:endParaRPr lang="en-US" sz="2400" dirty="0"/>
          </a:p>
          <a:p>
            <a:pPr marL="342900" indent="-342900">
              <a:buFont typeface="Arial" charset="0"/>
              <a:buChar char="•"/>
            </a:pPr>
            <a:r>
              <a:rPr lang="en-US" sz="2400" dirty="0" smtClean="0"/>
              <a:t>Process for obtaining permits</a:t>
            </a:r>
          </a:p>
          <a:p>
            <a:pPr marL="800100" lvl="1" indent="-342900">
              <a:buFont typeface="Arial" charset="0"/>
              <a:buChar char="•"/>
            </a:pPr>
            <a:r>
              <a:rPr lang="en-US" sz="2400" dirty="0" smtClean="0"/>
              <a:t>Temporary permits – handled by Moorage Office, same as temp parking permits for autos</a:t>
            </a:r>
          </a:p>
          <a:p>
            <a:pPr marL="800100" lvl="1" indent="-342900">
              <a:buFont typeface="Arial" charset="0"/>
              <a:buChar char="•"/>
            </a:pPr>
            <a:r>
              <a:rPr lang="en-US" sz="2400" dirty="0" smtClean="0"/>
              <a:t>Permanent permits – handled by HMC over course of transition period</a:t>
            </a:r>
          </a:p>
        </p:txBody>
      </p:sp>
    </p:spTree>
    <p:extLst>
      <p:ext uri="{BB962C8B-B14F-4D97-AF65-F5344CB8AC3E}">
        <p14:creationId xmlns:p14="http://schemas.microsoft.com/office/powerpoint/2010/main" val="1034773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101" y="0"/>
            <a:ext cx="10515600" cy="1325563"/>
          </a:xfrm>
        </p:spPr>
        <p:txBody>
          <a:bodyPr/>
          <a:lstStyle/>
          <a:p>
            <a:r>
              <a:rPr lang="en-US" dirty="0" smtClean="0"/>
              <a:t>Harbor Master Committee</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7</a:t>
            </a:fld>
            <a:endParaRPr lang="en-US"/>
          </a:p>
        </p:txBody>
      </p:sp>
      <p:sp>
        <p:nvSpPr>
          <p:cNvPr id="5" name="TextBox 4"/>
          <p:cNvSpPr txBox="1"/>
          <p:nvPr/>
        </p:nvSpPr>
        <p:spPr>
          <a:xfrm>
            <a:off x="1743205" y="1438159"/>
            <a:ext cx="9610595" cy="4154984"/>
          </a:xfrm>
          <a:prstGeom prst="rect">
            <a:avLst/>
          </a:prstGeom>
          <a:noFill/>
        </p:spPr>
        <p:txBody>
          <a:bodyPr wrap="square" rtlCol="0">
            <a:spAutoFit/>
          </a:bodyPr>
          <a:lstStyle/>
          <a:p>
            <a:pPr marL="342900" indent="-342900">
              <a:buFont typeface="Arial" charset="0"/>
              <a:buChar char="•"/>
            </a:pPr>
            <a:r>
              <a:rPr lang="en-US" sz="2400" dirty="0" smtClean="0"/>
              <a:t>Appointed by the President to enforce the mooring rules, approve permanent mooring permits, adjudicate disagreements and provide guidance to residents on all common water matters</a:t>
            </a:r>
          </a:p>
          <a:p>
            <a:pPr marL="342900" indent="-342900">
              <a:buFont typeface="Arial" charset="0"/>
              <a:buChar char="•"/>
            </a:pPr>
            <a:endParaRPr lang="en-US" sz="2400" dirty="0"/>
          </a:p>
          <a:p>
            <a:pPr marL="342900" indent="-342900">
              <a:buFont typeface="Arial" charset="0"/>
              <a:buChar char="•"/>
            </a:pPr>
            <a:r>
              <a:rPr lang="en-US" sz="2400" dirty="0" smtClean="0"/>
              <a:t>Members may appeal HMC decisions to the Board</a:t>
            </a:r>
          </a:p>
          <a:p>
            <a:pPr marL="342900" indent="-342900">
              <a:buFont typeface="Arial" charset="0"/>
              <a:buChar char="•"/>
            </a:pPr>
            <a:endParaRPr lang="en-US" sz="2400" dirty="0"/>
          </a:p>
          <a:p>
            <a:pPr marL="342900" indent="-342900">
              <a:buFont typeface="Arial" charset="0"/>
              <a:buChar char="•"/>
            </a:pPr>
            <a:r>
              <a:rPr lang="en-US" sz="2400" dirty="0" smtClean="0"/>
              <a:t>HMC will not make assessments</a:t>
            </a:r>
          </a:p>
          <a:p>
            <a:pPr marL="800100" lvl="1" indent="-342900">
              <a:buFont typeface="Arial" charset="0"/>
              <a:buChar char="•"/>
            </a:pPr>
            <a:r>
              <a:rPr lang="en-US" sz="2400" dirty="0" smtClean="0"/>
              <a:t>HMC will advise President/Vice President of non compliance</a:t>
            </a:r>
          </a:p>
          <a:p>
            <a:pPr marL="342900" indent="-342900">
              <a:buFont typeface="Arial" charset="0"/>
              <a:buChar char="•"/>
            </a:pPr>
            <a:endParaRPr lang="en-US" sz="2400" dirty="0"/>
          </a:p>
          <a:p>
            <a:pPr marL="342900" indent="-342900">
              <a:buFont typeface="Arial" charset="0"/>
              <a:buChar char="•"/>
            </a:pPr>
            <a:r>
              <a:rPr lang="en-US" sz="2400" dirty="0" smtClean="0"/>
              <a:t>Initial appointments:  Alex Alexander, Bud </a:t>
            </a:r>
            <a:r>
              <a:rPr lang="en-US" sz="2400" dirty="0" err="1" smtClean="0"/>
              <a:t>Deggendorfer</a:t>
            </a:r>
            <a:r>
              <a:rPr lang="en-US" sz="2400" dirty="0" smtClean="0"/>
              <a:t> &amp; </a:t>
            </a:r>
            <a:r>
              <a:rPr lang="en-US" sz="2400" dirty="0" err="1" smtClean="0"/>
              <a:t>xxxxxxx</a:t>
            </a:r>
            <a:endParaRPr lang="en-US" sz="2400" dirty="0"/>
          </a:p>
          <a:p>
            <a:pPr marL="342900" indent="-342900">
              <a:buFont typeface="Arial" charset="0"/>
              <a:buChar char="•"/>
            </a:pPr>
            <a:endParaRPr lang="en-US" sz="2400" dirty="0"/>
          </a:p>
        </p:txBody>
      </p:sp>
    </p:spTree>
    <p:extLst>
      <p:ext uri="{BB962C8B-B14F-4D97-AF65-F5344CB8AC3E}">
        <p14:creationId xmlns:p14="http://schemas.microsoft.com/office/powerpoint/2010/main" val="8849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8</a:t>
            </a:fld>
            <a:endParaRPr lang="en-US"/>
          </a:p>
        </p:txBody>
      </p:sp>
      <p:sp>
        <p:nvSpPr>
          <p:cNvPr id="5" name="TextBox 4"/>
          <p:cNvSpPr txBox="1"/>
          <p:nvPr/>
        </p:nvSpPr>
        <p:spPr>
          <a:xfrm>
            <a:off x="2442575" y="1690688"/>
            <a:ext cx="7027102" cy="3416320"/>
          </a:xfrm>
          <a:prstGeom prst="rect">
            <a:avLst/>
          </a:prstGeom>
          <a:noFill/>
        </p:spPr>
        <p:txBody>
          <a:bodyPr wrap="square" rtlCol="0">
            <a:spAutoFit/>
          </a:bodyPr>
          <a:lstStyle/>
          <a:p>
            <a:pPr marL="285750" indent="-285750">
              <a:buFont typeface="Arial" charset="0"/>
              <a:buChar char="•"/>
            </a:pPr>
            <a:r>
              <a:rPr lang="en-US" sz="2400" dirty="0" smtClean="0"/>
              <a:t>Table of assessments should be established by the </a:t>
            </a:r>
            <a:r>
              <a:rPr lang="en-US" sz="2400" dirty="0"/>
              <a:t>Board by 10/1/17 </a:t>
            </a:r>
            <a:r>
              <a:rPr lang="en-US" sz="2400" dirty="0" smtClean="0"/>
              <a:t>for non compliance with rights &amp; rules</a:t>
            </a:r>
          </a:p>
          <a:p>
            <a:pPr marL="285750" indent="-285750">
              <a:buFont typeface="Arial" charset="0"/>
              <a:buChar char="•"/>
            </a:pPr>
            <a:endParaRPr lang="en-US" sz="2400" dirty="0"/>
          </a:p>
          <a:p>
            <a:pPr marL="285750" indent="-285750">
              <a:buFont typeface="Arial" charset="0"/>
              <a:buChar char="•"/>
            </a:pPr>
            <a:r>
              <a:rPr lang="en-US" sz="2400" dirty="0" smtClean="0"/>
              <a:t>HMC will report matters of non compliance to President, who will follow up and apply assessments as necessary</a:t>
            </a:r>
          </a:p>
          <a:p>
            <a:pPr marL="285750" indent="-285750">
              <a:buFont typeface="Arial" charset="0"/>
              <a:buChar char="•"/>
            </a:pPr>
            <a:endParaRPr lang="en-US" sz="2400" dirty="0"/>
          </a:p>
          <a:p>
            <a:pPr marL="285750" indent="-285750">
              <a:buFont typeface="Arial" charset="0"/>
              <a:buChar char="•"/>
            </a:pPr>
            <a:r>
              <a:rPr lang="en-US" sz="2400" dirty="0" smtClean="0"/>
              <a:t>Board will resolve any Member appeals</a:t>
            </a:r>
          </a:p>
        </p:txBody>
      </p:sp>
    </p:spTree>
    <p:extLst>
      <p:ext uri="{BB962C8B-B14F-4D97-AF65-F5344CB8AC3E}">
        <p14:creationId xmlns:p14="http://schemas.microsoft.com/office/powerpoint/2010/main" val="87766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Footer Placeholder 2"/>
          <p:cNvSpPr>
            <a:spLocks noGrp="1"/>
          </p:cNvSpPr>
          <p:nvPr>
            <p:ph type="ftr" sz="quarter" idx="11"/>
          </p:nvPr>
        </p:nvSpPr>
        <p:spPr/>
        <p:txBody>
          <a:bodyPr/>
          <a:lstStyle/>
          <a:p>
            <a:r>
              <a:rPr lang="en-US" smtClean="0"/>
              <a:t>Board Meeting 6/20/17</a:t>
            </a:r>
            <a:endParaRPr lang="en-US"/>
          </a:p>
        </p:txBody>
      </p:sp>
      <p:sp>
        <p:nvSpPr>
          <p:cNvPr id="4" name="Slide Number Placeholder 3"/>
          <p:cNvSpPr>
            <a:spLocks noGrp="1"/>
          </p:cNvSpPr>
          <p:nvPr>
            <p:ph type="sldNum" sz="quarter" idx="12"/>
          </p:nvPr>
        </p:nvSpPr>
        <p:spPr/>
        <p:txBody>
          <a:bodyPr/>
          <a:lstStyle/>
          <a:p>
            <a:fld id="{07CD1FA8-CE79-1D42-A984-3FEE52EB38F0}" type="slidenum">
              <a:rPr lang="en-US" smtClean="0"/>
              <a:t>9</a:t>
            </a:fld>
            <a:endParaRPr lang="en-US"/>
          </a:p>
        </p:txBody>
      </p:sp>
      <p:sp>
        <p:nvSpPr>
          <p:cNvPr id="5" name="TextBox 4"/>
          <p:cNvSpPr txBox="1"/>
          <p:nvPr/>
        </p:nvSpPr>
        <p:spPr>
          <a:xfrm>
            <a:off x="2242159" y="1690688"/>
            <a:ext cx="8016657" cy="4154984"/>
          </a:xfrm>
          <a:prstGeom prst="rect">
            <a:avLst/>
          </a:prstGeom>
          <a:noFill/>
        </p:spPr>
        <p:txBody>
          <a:bodyPr wrap="square" rtlCol="0">
            <a:spAutoFit/>
          </a:bodyPr>
          <a:lstStyle/>
          <a:p>
            <a:pPr marL="342900" indent="-342900">
              <a:buFont typeface="Arial" charset="0"/>
              <a:buChar char="•"/>
            </a:pPr>
            <a:r>
              <a:rPr lang="en-US" sz="2400" dirty="0" smtClean="0"/>
              <a:t>Consider approving the amended draft as submitted</a:t>
            </a:r>
          </a:p>
          <a:p>
            <a:pPr marL="800100" lvl="1" indent="-342900">
              <a:buFont typeface="Arial" charset="0"/>
              <a:buChar char="•"/>
            </a:pPr>
            <a:r>
              <a:rPr lang="en-US" sz="2400" dirty="0" smtClean="0"/>
              <a:t>Transition period of 3 months, starting 7/1/17</a:t>
            </a:r>
          </a:p>
          <a:p>
            <a:pPr marL="800100" lvl="1" indent="-342900">
              <a:buFont typeface="Arial" charset="0"/>
              <a:buChar char="•"/>
            </a:pPr>
            <a:r>
              <a:rPr lang="en-US" sz="2400" dirty="0" smtClean="0"/>
              <a:t>Trial period of 6 months, starting 10/1/17</a:t>
            </a:r>
          </a:p>
          <a:p>
            <a:pPr marL="800100" lvl="1" indent="-342900">
              <a:buFont typeface="Arial" charset="0"/>
              <a:buChar char="•"/>
            </a:pPr>
            <a:r>
              <a:rPr lang="en-US" sz="2400" dirty="0" smtClean="0"/>
              <a:t>Review again in March 2018</a:t>
            </a:r>
          </a:p>
          <a:p>
            <a:pPr marL="800100" lvl="1" indent="-342900">
              <a:buFont typeface="Arial" charset="0"/>
              <a:buChar char="•"/>
            </a:pPr>
            <a:endParaRPr lang="en-US" sz="2400" dirty="0"/>
          </a:p>
          <a:p>
            <a:pPr marL="342900" indent="-342900">
              <a:buFont typeface="Arial" charset="0"/>
              <a:buChar char="•"/>
            </a:pPr>
            <a:r>
              <a:rPr lang="en-US" sz="2400" dirty="0" smtClean="0"/>
              <a:t>Resolution:  It is proposed to approve the Mooring Rights and Rules dated 6/14/17 with a planned implementation date </a:t>
            </a:r>
            <a:r>
              <a:rPr lang="en-US" sz="2400" smtClean="0"/>
              <a:t>of 10/1/17, to be </a:t>
            </a:r>
            <a:r>
              <a:rPr lang="en-US" sz="2400" dirty="0" smtClean="0"/>
              <a:t>followed by a review by the board in March 2018.</a:t>
            </a:r>
          </a:p>
          <a:p>
            <a:pPr marL="342900" indent="-342900">
              <a:buFont typeface="Arial" charset="0"/>
              <a:buChar char="•"/>
            </a:pPr>
            <a:endParaRPr lang="en-US" sz="2400" dirty="0"/>
          </a:p>
          <a:p>
            <a:pPr marL="342900" indent="-342900">
              <a:buFont typeface="Arial" charset="0"/>
              <a:buChar char="•"/>
            </a:pPr>
            <a:endParaRPr lang="en-US" sz="2400" dirty="0"/>
          </a:p>
        </p:txBody>
      </p:sp>
    </p:spTree>
    <p:extLst>
      <p:ext uri="{BB962C8B-B14F-4D97-AF65-F5344CB8AC3E}">
        <p14:creationId xmlns:p14="http://schemas.microsoft.com/office/powerpoint/2010/main" val="186933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TotalTime>
  <Words>622</Words>
  <Application>Microsoft Office PowerPoint</Application>
  <PresentationFormat>Widescreen</PresentationFormat>
  <Paragraphs>93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Mangal</vt:lpstr>
      <vt:lpstr>Office Theme</vt:lpstr>
      <vt:lpstr>Mooring Rights &amp; Rules</vt:lpstr>
      <vt:lpstr>Contents</vt:lpstr>
      <vt:lpstr>Members’ comments to rules</vt:lpstr>
      <vt:lpstr>Members’ comments to rules</vt:lpstr>
      <vt:lpstr>Members’ comments - continued</vt:lpstr>
      <vt:lpstr>Implementation plan</vt:lpstr>
      <vt:lpstr>Harbor Master Committee</vt:lpstr>
      <vt:lpstr>Enforcement</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Mooring Rights &amp; Rules</dc:title>
  <dc:creator>Graham Perkins</dc:creator>
  <cp:lastModifiedBy>mark thommen</cp:lastModifiedBy>
  <cp:revision>17</cp:revision>
  <cp:lastPrinted>2017-06-13T16:03:13Z</cp:lastPrinted>
  <dcterms:created xsi:type="dcterms:W3CDTF">2017-05-25T23:29:05Z</dcterms:created>
  <dcterms:modified xsi:type="dcterms:W3CDTF">2019-04-14T19:04:12Z</dcterms:modified>
</cp:coreProperties>
</file>